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  <p:sldMasterId id="2147483852" r:id="rId2"/>
  </p:sldMasterIdLst>
  <p:notesMasterIdLst>
    <p:notesMasterId r:id="rId11"/>
  </p:notesMasterIdLst>
  <p:handoutMasterIdLst>
    <p:handoutMasterId r:id="rId12"/>
  </p:handoutMasterIdLst>
  <p:sldIdLst>
    <p:sldId id="454" r:id="rId3"/>
    <p:sldId id="509" r:id="rId4"/>
    <p:sldId id="507" r:id="rId5"/>
    <p:sldId id="531" r:id="rId6"/>
    <p:sldId id="351" r:id="rId7"/>
    <p:sldId id="525" r:id="rId8"/>
    <p:sldId id="532" r:id="rId9"/>
    <p:sldId id="533" r:id="rId10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6600"/>
    <a:srgbClr val="FFFF99"/>
    <a:srgbClr val="FFCCCC"/>
    <a:srgbClr val="99FF99"/>
    <a:srgbClr val="CCFF66"/>
    <a:srgbClr val="CCFF99"/>
    <a:srgbClr val="99CC00"/>
    <a:srgbClr val="FF99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9" autoAdjust="0"/>
    <p:restoredTop sz="95402" autoAdjust="0"/>
  </p:normalViewPr>
  <p:slideViewPr>
    <p:cSldViewPr>
      <p:cViewPr>
        <p:scale>
          <a:sx n="125" d="100"/>
          <a:sy n="125" d="100"/>
        </p:scale>
        <p:origin x="-504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7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Структура реестра ОПО</a:t>
            </a:r>
            <a:r>
              <a:rPr lang="ru-RU" baseline="0" dirty="0" smtClean="0"/>
              <a:t> 2014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areaChart>
        <c:grouping val="percent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84537728"/>
        <c:axId val="85926272"/>
      </c:areaChart>
      <c:catAx>
        <c:axId val="84537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5926272"/>
        <c:crosses val="autoZero"/>
        <c:auto val="1"/>
        <c:lblAlgn val="ctr"/>
        <c:lblOffset val="100"/>
        <c:noMultiLvlLbl val="1"/>
      </c:catAx>
      <c:valAx>
        <c:axId val="8592627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537728"/>
        <c:crosses val="autoZero"/>
        <c:crossBetween val="midCat"/>
      </c:valAx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По программе проверок - 465 проверок</c:v>
                </c:pt>
              </c:strCache>
            </c:strRef>
          </c:tx>
          <c:spPr>
            <a:solidFill>
              <a:srgbClr val="FFFF00"/>
            </a:solidFill>
            <a:ln w="12711">
              <a:solidFill>
                <a:srgbClr val="000000"/>
              </a:solidFill>
              <a:prstDash val="solid"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</c:f>
              <c:numCache>
                <c:formatCode>General</c:formatCode>
                <c:ptCount val="1"/>
                <c:pt idx="0">
                  <c:v>465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По истечению сроков исполнения раннее выданных предписаний - 47 проверок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Sheet1!$B$3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Наличие у контрольного (надзорного) органа сведений о причинении вреда (ущерба) или об угрозе причинения вреда (ущерба) охраняемым законом ценностям - 1 проверка (проверка в отношении ООО «НЗМП»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По программе проверок - 174 проверки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Sheet1!$B$5</c:f>
              <c:numCache>
                <c:formatCode>General</c:formatCode>
                <c:ptCount val="1"/>
                <c:pt idx="0">
                  <c:v>174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972800"/>
        <c:axId val="118974336"/>
        <c:axId val="0"/>
      </c:bar3DChart>
      <c:catAx>
        <c:axId val="118972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8974336"/>
        <c:crosses val="autoZero"/>
        <c:auto val="1"/>
        <c:lblAlgn val="ctr"/>
        <c:lblOffset val="100"/>
        <c:noMultiLvlLbl val="0"/>
      </c:catAx>
      <c:valAx>
        <c:axId val="1189743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18972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283587945525402"/>
          <c:y val="4.9971299485242378E-2"/>
          <c:w val="0.33555589216768811"/>
          <c:h val="0.91562465281635375"/>
        </c:manualLayout>
      </c:layout>
      <c:overlay val="0"/>
      <c:spPr>
        <a:noFill/>
        <a:ln w="9525">
          <a:solidFill>
            <a:srgbClr val="000000"/>
          </a:solidFill>
          <a:prstDash val="solid"/>
        </a:ln>
      </c:spPr>
      <c:txPr>
        <a:bodyPr/>
        <a:lstStyle/>
        <a:p>
          <a:pPr>
            <a:defRPr sz="1036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view3D>
      <c:rotX val="30"/>
      <c:rotY val="17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416267138409123E-2"/>
          <c:y val="8.804680130509529E-2"/>
          <c:w val="0.63022852069081248"/>
          <c:h val="0.869535770861336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3597203198547003"/>
                  <c:y val="0.13193839312543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572375623981002E-2"/>
                  <c:y val="2.0253614261854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687700767015777E-3"/>
                  <c:y val="-1.4714778279074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109841546570797E-2"/>
                  <c:y val="3.622939350093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нарушение требований проектной документации</c:v>
                </c:pt>
                <c:pt idx="1">
                  <c:v>нарушение установленного порядка строительства</c:v>
                </c:pt>
                <c:pt idx="2">
                  <c:v>нарушение требований к ведению исполнительной документации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1120</c:v>
                </c:pt>
                <c:pt idx="1">
                  <c:v>14</c:v>
                </c:pt>
                <c:pt idx="2">
                  <c:v>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274934383201"/>
          <c:y val="2.8329232283464513E-3"/>
          <c:w val="0.33055725065616798"/>
          <c:h val="0.9906998016898446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dk1" tx1="lt1" bg2="dk2" tx2="lt2" accent1="accent1" accent2="accent2" accent3="accent3" accent4="accent4" accent5="accent5" accent6="accent6" hlink="hlink" folHlink="folHlink"/>
  <c:chart>
    <c:autoTitleDeleted val="1"/>
    <c:view3D>
      <c:rotX val="30"/>
      <c:rotY val="17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416267138409123E-2"/>
          <c:y val="8.804680130509529E-2"/>
          <c:w val="0.63022852069081248"/>
          <c:h val="0.869535770861336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3597203198547003"/>
                  <c:y val="0.13193839312543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572375623981002E-2"/>
                  <c:y val="2.0253614261854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0687700767015777E-3"/>
                  <c:y val="-1.4714778279074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109841546570797E-2"/>
                  <c:y val="3.6229393500930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Лист1!$A$2:$A$4</c:f>
              <c:strCache>
                <c:ptCount val="3"/>
                <c:pt idx="0">
                  <c:v>нарушение требований проектной документации</c:v>
                </c:pt>
                <c:pt idx="1">
                  <c:v>нарушение установленного порядка строительства</c:v>
                </c:pt>
                <c:pt idx="2">
                  <c:v>нарушение требований к ведению исполнительной документации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402</c:v>
                </c:pt>
                <c:pt idx="1">
                  <c:v>13</c:v>
                </c:pt>
                <c:pt idx="2">
                  <c:v>180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5694274934383201"/>
          <c:y val="2.8329232283464513E-3"/>
          <c:w val="0.33055725065616798"/>
          <c:h val="0.9906998016898446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699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699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6388888888888895E-2"/>
          <c:y val="0.10126582278481058"/>
          <c:w val="0.57465277777777779"/>
          <c:h val="0.7130801687763712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Предупреждение</c:v>
                </c:pt>
              </c:strCache>
            </c:strRef>
          </c:tx>
          <c:spPr>
            <a:solidFill>
              <a:srgbClr val="00B0F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5.7923990497728995E-3"/>
                  <c:y val="1.4223330024262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полугодие 2023
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Административный штраф</c:v>
                </c:pt>
              </c:strCache>
            </c:strRef>
          </c:tx>
          <c:spPr>
            <a:solidFill>
              <a:srgbClr val="FF000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5.7923990497728995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полугодие 2023
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126</c:v>
                </c:pt>
                <c:pt idx="1">
                  <c:v>26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ЮЛ</c:v>
                </c:pt>
              </c:strCache>
            </c:strRef>
          </c:tx>
          <c:spPr>
            <a:solidFill>
              <a:srgbClr val="FFFF0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6885985746593484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136698337102573E-2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полугодие 2023
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170</c:v>
                </c:pt>
                <c:pt idx="1">
                  <c:v>52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ДЛ</c:v>
                </c:pt>
              </c:strCache>
            </c:strRef>
          </c:tx>
          <c:spPr>
            <a:solidFill>
              <a:srgbClr val="7030A0"/>
            </a:solidFill>
            <a:ln w="1269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7923990497728995E-3"/>
                  <c:y val="2.8446660048525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480997624432249E-3"/>
                  <c:y val="-2.8446660048525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2022</c:v>
                </c:pt>
                <c:pt idx="1">
                  <c:v>I полугодие 2023
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36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506368"/>
        <c:axId val="139723520"/>
        <c:axId val="0"/>
      </c:bar3DChart>
      <c:catAx>
        <c:axId val="13650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9723520"/>
        <c:crosses val="autoZero"/>
        <c:auto val="1"/>
        <c:lblAlgn val="ctr"/>
        <c:lblOffset val="100"/>
        <c:noMultiLvlLbl val="0"/>
      </c:catAx>
      <c:valAx>
        <c:axId val="13972352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5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6506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840277777777779"/>
          <c:y val="0.26582278481012744"/>
          <c:w val="0.29549935950838907"/>
          <c:h val="0.3813684423050357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65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5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11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В 2022 году Управлением по 94 объектам капитального строительства выданы заключения о соответствии построенных, реконструированных объектов капитального строительства требованиям проектной документации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952289515035329E-2"/>
                  <c:y val="0.13732103720746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</c:f>
              <c:numCache>
                <c:formatCode>General</c:formatCode>
                <c:ptCount val="1"/>
                <c:pt idx="0">
                  <c:v>94</c:v>
                </c:pt>
              </c:numCache>
            </c:numRef>
          </c:val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Получили разрешения на ввод объекта в эксплуатацию в 2022 году 88 объектов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865856350567941E-2"/>
                  <c:y val="8.3549278270873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Sheet1!$B$3</c:f>
              <c:numCache>
                <c:formatCode>General</c:formatCode>
                <c:ptCount val="1"/>
                <c:pt idx="0">
                  <c:v>88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  <c:pt idx="0">
                  <c:v>В I полугодие 2023 году Управлением по 17 объектам капитального строительства выданы заключения о соответствии построенных, реконструированных объектов капитального строительства требованиям проектной документации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6494233539923101E-3"/>
                  <c:y val="4.8439822317762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val>
            <c:numRef>
              <c:f>Sheet1!$B$4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5"/>
          <c:order val="3"/>
          <c:tx>
            <c:strRef>
              <c:f>Sheet1!$A$5</c:f>
              <c:strCache>
                <c:ptCount val="1"/>
                <c:pt idx="0">
                  <c:v>Получили разрешения на ввод объекта в эксплуатацию в I полугодие 2023 году 11 объектов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1286430179725018E-2"/>
                  <c:y val="1.8437051280974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Sheet1!$B$5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9806976"/>
        <c:axId val="139834496"/>
        <c:axId val="0"/>
      </c:bar3DChart>
      <c:catAx>
        <c:axId val="13980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9834496"/>
        <c:crosses val="autoZero"/>
        <c:auto val="1"/>
        <c:lblAlgn val="ctr"/>
        <c:lblOffset val="100"/>
        <c:noMultiLvlLbl val="0"/>
      </c:catAx>
      <c:valAx>
        <c:axId val="139834496"/>
        <c:scaling>
          <c:orientation val="minMax"/>
        </c:scaling>
        <c:delete val="0"/>
        <c:axPos val="l"/>
        <c:majorGridlines>
          <c:spPr>
            <a:ln w="3178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1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9806976"/>
        <c:crosses val="autoZero"/>
        <c:crossBetween val="between"/>
      </c:valAx>
    </c:plotArea>
    <c:legend>
      <c:legendPos val="tr"/>
      <c:legendEntry>
        <c:idx val="0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 anchor="b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307572776536149"/>
          <c:y val="0"/>
          <c:w val="0.33744775923575671"/>
          <c:h val="0.98133748708948765"/>
        </c:manualLayout>
      </c:layout>
      <c:overlay val="0"/>
      <c:spPr>
        <a:noFill/>
        <a:ln w="9525">
          <a:solidFill>
            <a:srgbClr val="000000"/>
          </a:solidFill>
          <a:prstDash val="solid"/>
        </a:ln>
      </c:spPr>
      <c:txPr>
        <a:bodyPr anchor="b"/>
        <a:lstStyle/>
        <a:p>
          <a:pPr>
            <a:defRPr sz="1036" b="1" i="0" u="none" strike="noStrike" baseline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6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0.00972</cdr:x>
      <cdr:y>0.02004</cdr:y>
    </cdr:from>
    <cdr:to>
      <cdr:x>0.9848</cdr:x>
      <cdr:y>0.81118</cdr:y>
    </cdr:to>
    <cdr:sp macro="" textlink="">
      <cdr:nvSpPr>
        <cdr:cNvPr id="2" name="Text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6435" y="103343"/>
          <a:ext cx="8670879" cy="40797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 smtClean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r>
            <a:rPr lang="ru-RU" sz="2400" b="1" dirty="0">
              <a:solidFill>
                <a:srgbClr val="FF0000"/>
              </a:solidFill>
            </a:rPr>
            <a:t>Доклад о деятельности Средне-Поволжского управления </a:t>
          </a:r>
          <a:r>
            <a:rPr lang="ru-RU" sz="2400" b="1" dirty="0" err="1">
              <a:solidFill>
                <a:srgbClr val="FF0000"/>
              </a:solidFill>
            </a:rPr>
            <a:t>Ростехнадзора</a:t>
          </a:r>
          <a:r>
            <a:rPr lang="ru-RU" sz="2400" b="1" dirty="0">
              <a:solidFill>
                <a:srgbClr val="FF0000"/>
              </a:solidFill>
            </a:rPr>
            <a:t> за </a:t>
          </a:r>
          <a:r>
            <a:rPr lang="ru-RU" sz="2400" b="1" dirty="0" smtClean="0">
              <a:solidFill>
                <a:srgbClr val="FF0000"/>
              </a:solidFill>
            </a:rPr>
            <a:t>2022 </a:t>
          </a:r>
          <a:r>
            <a:rPr lang="ru-RU" sz="2400" b="1" dirty="0">
              <a:solidFill>
                <a:srgbClr val="FF0000"/>
              </a:solidFill>
            </a:rPr>
            <a:t>год </a:t>
          </a:r>
          <a:r>
            <a:rPr lang="ru-RU" sz="2400" b="1" dirty="0" smtClean="0">
              <a:solidFill>
                <a:srgbClr val="FF0000"/>
              </a:solidFill>
            </a:rPr>
            <a:t>и </a:t>
          </a:r>
          <a:r>
            <a:rPr lang="en-US" sz="2400" b="1" dirty="0" smtClean="0">
              <a:solidFill>
                <a:srgbClr val="FF0000"/>
              </a:solidFill>
            </a:rPr>
            <a:t>I</a:t>
          </a:r>
          <a:r>
            <a:rPr lang="ru-RU" sz="2400" b="1" dirty="0" smtClean="0">
              <a:solidFill>
                <a:srgbClr val="FF0000"/>
              </a:solidFill>
            </a:rPr>
            <a:t> полугодие 2023 года в </a:t>
          </a:r>
          <a:r>
            <a:rPr lang="ru-RU" sz="2400" b="1" dirty="0">
              <a:solidFill>
                <a:srgbClr val="FF0000"/>
              </a:solidFill>
            </a:rPr>
            <a:t>части осуществления федерального строительного </a:t>
          </a:r>
          <a:r>
            <a:rPr lang="ru-RU" sz="2400" b="1" dirty="0" smtClean="0">
              <a:solidFill>
                <a:srgbClr val="FF0000"/>
              </a:solidFill>
            </a:rPr>
            <a:t>надзора</a:t>
          </a:r>
          <a:endParaRPr lang="ru-RU" sz="2400" b="1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pPr algn="ctr"/>
          <a:endParaRPr lang="ru-RU" sz="2400" b="1" dirty="0">
            <a:solidFill>
              <a:srgbClr val="FF0000"/>
            </a:solidFill>
          </a:endParaRPr>
        </a:p>
        <a:p xmlns:a="http://schemas.openxmlformats.org/drawingml/2006/main">
          <a:pPr algn="ctr"/>
          <a:endParaRPr lang="ru-RU" sz="2400" kern="1200" dirty="0" smtClean="0">
            <a:solidFill>
              <a:srgbClr val="FF0000"/>
            </a:solidFill>
            <a:effectLst/>
            <a:latin typeface="Arial" charset="0"/>
            <a:ea typeface="+mn-ea"/>
            <a:cs typeface="Arial" charset="0"/>
          </a:endParaRPr>
        </a:p>
        <a:p xmlns:a="http://schemas.openxmlformats.org/drawingml/2006/main">
          <a:r>
            <a:rPr lang="ru-RU" sz="2000" b="1" kern="1200" dirty="0" smtClean="0">
              <a:solidFill>
                <a:srgbClr val="C00000"/>
              </a:solidFill>
              <a:effectLst/>
              <a:latin typeface="Arial" charset="0"/>
              <a:ea typeface="+mn-ea"/>
              <a:cs typeface="Arial" charset="0"/>
            </a:rPr>
            <a:t> </a:t>
          </a:r>
          <a:endParaRPr lang="ru-RU" sz="2000" kern="1200" dirty="0">
            <a:solidFill>
              <a:srgbClr val="C00000"/>
            </a:solidFill>
            <a:effectLst/>
            <a:latin typeface="Arial" charset="0"/>
            <a:ea typeface="+mn-ea"/>
            <a:cs typeface="Arial" charset="0"/>
          </a:endParaRPr>
        </a:p>
      </cdr:txBody>
    </cdr:sp>
  </cdr:relSizeAnchor>
  <cdr:relSizeAnchor xmlns:cdr="http://schemas.openxmlformats.org/drawingml/2006/chartDrawing">
    <cdr:from>
      <cdr:x>0.55874</cdr:x>
      <cdr:y>0.65817</cdr:y>
    </cdr:from>
    <cdr:to>
      <cdr:x>0.9746</cdr:x>
      <cdr:y>0.9241</cdr:y>
    </cdr:to>
    <cdr:sp macro="" textlink="">
      <cdr:nvSpPr>
        <cdr:cNvPr id="3" name="Text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68584" y="3394087"/>
          <a:ext cx="3698027" cy="13713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77916" tIns="38958" rIns="77916" bIns="38958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777875"/>
          <a:r>
            <a:rPr lang="ru-RU" alt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Начальник межрегионального отдела государственного строительного надзора и надзора за СРО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 defTabSz="777875"/>
          <a:r>
            <a:rPr lang="ru-RU" alt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Средне-Поволжского управления </a:t>
          </a:r>
          <a:r>
            <a:rPr lang="ru-RU" altLang="ru-RU" sz="1400" b="1" dirty="0" err="1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Ростехнадзора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 defTabSz="777875"/>
          <a:r>
            <a:rPr lang="ru-RU" altLang="ru-RU" sz="1400" b="1" dirty="0" err="1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Комалев</a:t>
          </a:r>
          <a:r>
            <a:rPr lang="ru-RU" alt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Р.Р.</a:t>
          </a:r>
          <a:endParaRPr lang="ru-RU" altLang="ru-RU" sz="1400" b="1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0.1995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8892480" cy="1071569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0.0138</cdr:x>
      <cdr:y>0.17153</cdr:y>
    </cdr:from>
    <cdr:to>
      <cdr:x>0.64628</cdr:x>
      <cdr:y>0.22913</cdr:y>
    </cdr:to>
    <cdr:sp macro="" textlink="">
      <cdr:nvSpPr>
        <cdr:cNvPr id="2" name="Text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6280" y="1008112"/>
          <a:ext cx="5328592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Общее количество нарушений - 1271</a:t>
          </a:r>
          <a:endParaRPr lang="ru-RU" sz="1600" dirty="0">
            <a:solidFill>
              <a:schemeClr val="bg2">
                <a:lumMod val="75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0.0138</cdr:x>
      <cdr:y>0.17153</cdr:y>
    </cdr:from>
    <cdr:to>
      <cdr:x>0.64628</cdr:x>
      <cdr:y>0.22913</cdr:y>
    </cdr:to>
    <cdr:sp macro="" textlink="">
      <cdr:nvSpPr>
        <cdr:cNvPr id="2" name="Text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6280" y="1008112"/>
          <a:ext cx="5328592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Общее количество нарушений - </a:t>
          </a:r>
          <a:r>
            <a:rPr lang="ru-RU" sz="1600" dirty="0" smtClean="0">
              <a:solidFill>
                <a:schemeClr val="bg2">
                  <a:lumMod val="75000"/>
                </a:schemeClr>
              </a:solidFill>
            </a:rPr>
            <a:t>595</a:t>
          </a:r>
          <a:endParaRPr lang="ru-RU" sz="1600" dirty="0">
            <a:solidFill>
              <a:schemeClr val="bg2">
                <a:lumMod val="75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0.37038</cdr:x>
      <cdr:y>0.77419</cdr:y>
    </cdr:from>
    <cdr:to>
      <cdr:x>0.47464</cdr:x>
      <cdr:y>0.99514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48236" y="3456384"/>
          <a:ext cx="914400" cy="986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3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26.07.2023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3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2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26.07.2023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2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71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56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57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52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83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4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923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996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0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6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81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61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57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59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22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1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2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39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691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037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5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2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399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10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26.07.2023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150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Диаграмма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269569"/>
              </p:ext>
            </p:extLst>
          </p:nvPr>
        </p:nvGraphicFramePr>
        <p:xfrm>
          <a:off x="-3" y="1087210"/>
          <a:ext cx="9090214" cy="5654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247879877"/>
              </p:ext>
            </p:extLst>
          </p:nvPr>
        </p:nvGraphicFramePr>
        <p:xfrm>
          <a:off x="251520" y="1428735"/>
          <a:ext cx="8892480" cy="515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1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1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2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36587" y="1055036"/>
            <a:ext cx="81838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Виды проверок в 2022 </a:t>
            </a:r>
            <a:r>
              <a:rPr lang="ru-RU" sz="2400" b="1" dirty="0">
                <a:solidFill>
                  <a:schemeClr val="bg1"/>
                </a:solidFill>
              </a:rPr>
              <a:t>году и в </a:t>
            </a:r>
            <a:r>
              <a:rPr lang="en-US" sz="2400" b="1" dirty="0">
                <a:solidFill>
                  <a:schemeClr val="bg1"/>
                </a:solidFill>
              </a:rPr>
              <a:t>I </a:t>
            </a:r>
            <a:r>
              <a:rPr lang="ru-RU" sz="2400" b="1" dirty="0" smtClean="0">
                <a:solidFill>
                  <a:schemeClr val="bg1"/>
                </a:solidFill>
              </a:rPr>
              <a:t>полугодие </a:t>
            </a:r>
            <a:r>
              <a:rPr lang="ru-RU" sz="2400" b="1" dirty="0">
                <a:solidFill>
                  <a:schemeClr val="bg1"/>
                </a:solidFill>
              </a:rPr>
              <a:t>2023 </a:t>
            </a:r>
            <a:r>
              <a:rPr lang="ru-RU" sz="2400" b="1" dirty="0" smtClean="0">
                <a:solidFill>
                  <a:schemeClr val="bg1"/>
                </a:solidFill>
              </a:rPr>
              <a:t>года: 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/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459691"/>
              </p:ext>
            </p:extLst>
          </p:nvPr>
        </p:nvGraphicFramePr>
        <p:xfrm>
          <a:off x="259863" y="2132856"/>
          <a:ext cx="834458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0300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3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29777098"/>
              </p:ext>
            </p:extLst>
          </p:nvPr>
        </p:nvGraphicFramePr>
        <p:xfrm>
          <a:off x="636587" y="980728"/>
          <a:ext cx="842493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51520" y="1196753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bg2">
                    <a:lumMod val="75000"/>
                  </a:schemeClr>
                </a:solidFill>
              </a:rPr>
              <a:t>Количество и характер выявленных нарушений в </a:t>
            </a:r>
            <a:r>
              <a:rPr lang="ru-RU" sz="2400" dirty="0" smtClean="0">
                <a:solidFill>
                  <a:schemeClr val="bg2">
                    <a:lumMod val="75000"/>
                  </a:schemeClr>
                </a:solidFill>
              </a:rPr>
              <a:t>2022г: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53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4</a:t>
            </a:r>
            <a:endParaRPr lang="ru-RU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624437326"/>
              </p:ext>
            </p:extLst>
          </p:nvPr>
        </p:nvGraphicFramePr>
        <p:xfrm>
          <a:off x="636587" y="980728"/>
          <a:ext cx="8424936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51520" y="1196753"/>
            <a:ext cx="8712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Количество и характер выявленных нарушений в 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I 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полугодие 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2023г</a:t>
            </a:r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943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Box 9"/>
          <p:cNvSpPr txBox="1"/>
          <p:nvPr/>
        </p:nvSpPr>
        <p:spPr>
          <a:xfrm>
            <a:off x="-10648" y="6581001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4570" y="1019901"/>
            <a:ext cx="79018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Административные наказания, наложенные по результатам рассмотрения административных дел.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11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883644"/>
              </p:ext>
            </p:extLst>
          </p:nvPr>
        </p:nvGraphicFramePr>
        <p:xfrm>
          <a:off x="243644" y="1916832"/>
          <a:ext cx="877011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24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Box 8"/>
          <p:cNvSpPr txBox="1"/>
          <p:nvPr/>
        </p:nvSpPr>
        <p:spPr>
          <a:xfrm>
            <a:off x="0" y="6608385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6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3" y="105503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Сравнительный анализ выданных ЗОС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полученных разрешений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ввод в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эксплуатацию в 2022г. и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полугодие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2023 г.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8544"/>
              </p:ext>
            </p:extLst>
          </p:nvPr>
        </p:nvGraphicFramePr>
        <p:xfrm>
          <a:off x="707569" y="1844825"/>
          <a:ext cx="8040895" cy="4763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85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0"/>
            <a:ext cx="9144000" cy="1000107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539553" y="1539444"/>
            <a:ext cx="8318726" cy="4334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Количество объектов капитального строительства осуществления </a:t>
            </a:r>
            <a:r>
              <a:rPr lang="ru-RU" sz="1600" b="1" dirty="0">
                <a:solidFill>
                  <a:schemeClr val="bg1"/>
                </a:solidFill>
              </a:rPr>
              <a:t>федерального строительного </a:t>
            </a:r>
            <a:r>
              <a:rPr lang="ru-RU" sz="1600" b="1" dirty="0" smtClean="0">
                <a:solidFill>
                  <a:schemeClr val="bg1"/>
                </a:solidFill>
              </a:rPr>
              <a:t>надзора :</a:t>
            </a: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в </a:t>
            </a: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полугодие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2023 осуществляет федеральный государственный строительный надзор за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259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объектами капитального строительства из них, на территории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Пензенской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области осуществляется строительство и реконструкция 5 объектов капитального строительства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«Реконструкция ФГКУ Комбинат «Утес» Управления Федерального агентства по государственным резервам по Приволжскому федеральному округу 1 очередь. Реконструкция технологических объектов </a:t>
            </a:r>
            <a:r>
              <a:rPr lang="ru-RU" sz="1200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нефтерезервуарного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парка», застройщик ФГКУ комбинат «Утес» </a:t>
            </a:r>
            <a:r>
              <a:rPr lang="ru-RU" sz="1200" dirty="0" err="1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Росрезерва</a:t>
            </a:r>
            <a:endParaRPr lang="ru-RU" sz="1050" dirty="0" smtClean="0">
              <a:solidFill>
                <a:schemeClr val="bg1"/>
              </a:solidFill>
              <a:latin typeface="Arial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r>
              <a:rPr lang="ru-RU" sz="12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Строительство 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ливневой канализации ремонтного локомотивного депо Пенза-3, застройщик ОАО "</a:t>
            </a:r>
            <a:r>
              <a:rPr lang="ru-RU" sz="12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РЖД«</a:t>
            </a:r>
            <a:endParaRPr lang="ru-RU" sz="1050" dirty="0" smtClean="0">
              <a:solidFill>
                <a:schemeClr val="bg1"/>
              </a:solidFill>
              <a:latin typeface="Arial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r>
              <a:rPr lang="ru-RU" sz="12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Строительство здания для размещения Пензенского областного суда», застройщик УСД в Пензенской области</a:t>
            </a:r>
            <a:endParaRPr lang="ru-RU" sz="1050" dirty="0">
              <a:solidFill>
                <a:schemeClr val="bg1"/>
              </a:solidFill>
              <a:latin typeface="Arial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r>
              <a:rPr lang="ru-RU" sz="12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Здание цирка (Блок: А, Б, В, Г, Д)», застройщик ФКП «Росгосцирк»</a:t>
            </a:r>
            <a:endParaRPr lang="ru-RU" sz="1050" dirty="0">
              <a:solidFill>
                <a:schemeClr val="bg1"/>
              </a:solidFill>
              <a:latin typeface="Arial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r>
              <a:rPr lang="ru-RU" sz="12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Обустройство месторождений восточной части Бортового лицензионного участка Саратовской области. Вторая очередь строительства. «Обустройство </a:t>
            </a:r>
            <a:r>
              <a:rPr lang="ru-RU" sz="1200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Липовского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1200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Непряхинского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месторождений с подключением к существующему УКПГ «</a:t>
            </a:r>
            <a:r>
              <a:rPr lang="ru-RU" sz="1200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Карпенское</a:t>
            </a:r>
            <a:r>
              <a:rPr lang="ru-RU" sz="12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» посредством межпромыслового коллектора». Этап 2, 3, 8, застройщик ООО "ДИАЛЛ АЛЬЯНС"</a:t>
            </a:r>
            <a:endParaRPr lang="ru-RU" sz="1050" dirty="0">
              <a:solidFill>
                <a:schemeClr val="bg1"/>
              </a:solidFill>
              <a:latin typeface="Arial"/>
              <a:ea typeface="Times New Roman"/>
              <a:cs typeface="Times New Roman"/>
            </a:endParaRPr>
          </a:p>
          <a:p>
            <a:pPr algn="just"/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7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3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0"/>
            <a:ext cx="9144000" cy="1000107"/>
            <a:chOff x="0" y="289"/>
            <a:chExt cx="5760" cy="749"/>
          </a:xfrm>
        </p:grpSpPr>
        <p:sp>
          <p:nvSpPr>
            <p:cNvPr id="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5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7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393717" y="624021"/>
            <a:ext cx="8426756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1600" b="1" dirty="0" smtClean="0">
              <a:solidFill>
                <a:srgbClr val="FF0000"/>
              </a:solidFill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Профилактические </a:t>
            </a:r>
            <a:r>
              <a:rPr lang="ru-RU" sz="1600" b="1" dirty="0">
                <a:solidFill>
                  <a:schemeClr val="bg1"/>
                </a:solidFill>
              </a:rPr>
              <a:t>мероприятия </a:t>
            </a:r>
            <a:r>
              <a:rPr lang="ru-RU" sz="1600" b="1" dirty="0" smtClean="0">
                <a:solidFill>
                  <a:schemeClr val="bg1"/>
                </a:solidFill>
              </a:rPr>
              <a:t>в рамках осуществления </a:t>
            </a:r>
            <a:r>
              <a:rPr lang="ru-RU" sz="1600" b="1" dirty="0">
                <a:solidFill>
                  <a:schemeClr val="bg1"/>
                </a:solidFill>
              </a:rPr>
              <a:t>федерального строительного </a:t>
            </a:r>
            <a:r>
              <a:rPr lang="ru-RU" sz="1600" b="1" dirty="0" smtClean="0">
                <a:solidFill>
                  <a:schemeClr val="bg1"/>
                </a:solidFill>
              </a:rPr>
              <a:t>надзора:</a:t>
            </a:r>
          </a:p>
          <a:p>
            <a:pPr algn="ctr"/>
            <a:endParaRPr lang="ru-RU" sz="16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2022 году: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100 информирований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(размещение информации о строящихся, реконструируемых объектах капитального строительства на официальном сайте Управления, размещения на официальном сайте письменных разъяснений на однотипные обращения, размещение пресс-релизов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610 консультирований, в том числе в ходе проведения контрольных (надзорного) мероприятий;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контролируемым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лицам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направлено 48 писем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проведении профилактического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визита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проведено 10;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выдано 2 предостережений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недопустимости нарушения обязательных требований.</a:t>
            </a:r>
          </a:p>
          <a:p>
            <a:pPr algn="ctr"/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полугодие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2023 года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информирований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(размещение информации о строящихся, реконструируемых объектах капитального строительства на официальном сайте Управления, размещения на официальном сайте письменных разъяснений на однотипные обращения, размещение пресс-релизов);</a:t>
            </a: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208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консультирований, в том числе в ходе проведения контрольных (надзорного) мероприятий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контролируемым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лицам направлено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37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писем </a:t>
            </a: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проведении профилактического визита, проведено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5,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получено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32 отказа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проведения профилактического визита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endParaRPr lang="en-US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выдано 1 предостережение о недопустимости нарушения обязательных 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требований</a:t>
            </a:r>
            <a:r>
              <a:rPr 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ru-RU" sz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2" y="65965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Слайд 8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2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Волна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  <a:fontScheme name="Tradeshow">
    <a:majorFont>
      <a:latin typeface="Arial Black"/>
      <a:ea typeface=""/>
      <a:cs typeface=""/>
      <a:font script="Jpan" typeface="ＭＳ Ｐゴシック"/>
      <a:font script="Hang" typeface="HY견고딕"/>
      <a:font script="Hans" typeface="宋体"/>
      <a:font script="Hant" typeface="新細明體"/>
      <a:font script="Arab" typeface="Tahoma"/>
      <a:font script="Hebr" typeface="Tahoma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ndara"/>
      <a:ea typeface=""/>
      <a:cs typeface=""/>
      <a:font script="Jpan" typeface="ＭＳ Ｐゴシック"/>
      <a:font script="Hang" typeface="HY견명조"/>
      <a:font script="Hans" typeface="华文楷体"/>
      <a:font script="Hant" typeface="新細明體"/>
      <a:font script="Arab" typeface="Arial"/>
      <a:font script="Hebr" typeface="Arial"/>
      <a:font script="Thai" typeface="Kodchiang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Tradeshow">
    <a:fillStyleLst>
      <a:solidFill>
        <a:schemeClr val="phClr"/>
      </a:solidFill>
      <a:gradFill rotWithShape="1">
        <a:gsLst>
          <a:gs pos="0">
            <a:schemeClr val="phClr">
              <a:tint val="45000"/>
              <a:satMod val="300000"/>
            </a:schemeClr>
          </a:gs>
          <a:gs pos="35000">
            <a:schemeClr val="phClr">
              <a:tint val="45000"/>
              <a:satMod val="300000"/>
            </a:schemeClr>
          </a:gs>
          <a:gs pos="69000">
            <a:schemeClr val="phClr">
              <a:tint val="45000"/>
              <a:satMod val="350000"/>
            </a:schemeClr>
          </a:gs>
          <a:gs pos="100000">
            <a:schemeClr val="phClr">
              <a:tint val="60000"/>
              <a:satMod val="350000"/>
            </a:schemeClr>
          </a:gs>
        </a:gsLst>
        <a:path path="circle">
          <a:fillToRect l="50000" t="50000" r="100000" b="100000"/>
        </a:path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9525" cap="rnd" cmpd="sng" algn="ctr">
        <a:solidFill>
          <a:schemeClr val="phClr"/>
        </a:solidFill>
        <a:prstDash val="solid"/>
      </a:ln>
      <a:ln w="38475" cap="flat" cmpd="sng" algn="ctr">
        <a:solidFill>
          <a:schemeClr val="phClr"/>
        </a:solidFill>
        <a:prstDash val="solid"/>
      </a:ln>
      <a:ln w="548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5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4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brightRoom" dir="tl">
            <a:rot lat="0" lon="0" rev="3600000"/>
          </a:lightRig>
        </a:scene3d>
        <a:sp3d contourW="31750" prstMaterial="flat">
          <a:bevelT w="127000" h="254000" prst="angle"/>
          <a:contourClr>
            <a:schemeClr val="phClr">
              <a:shade val="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20000">
            <a:schemeClr val="phClr">
              <a:tint val="80000"/>
              <a:lumMod val="100000"/>
            </a:schemeClr>
          </a:gs>
          <a:gs pos="100000">
            <a:schemeClr val="phClr">
              <a:tint val="100000"/>
              <a:lumMod val="80000"/>
            </a:schemeClr>
          </a:gs>
        </a:gsLst>
        <a:path path="circle">
          <a:fillToRect l="50000" t="20000" r="100000" b="100000"/>
        </a:path>
      </a:gradFill>
      <a:gradFill rotWithShape="1">
        <a:gsLst>
          <a:gs pos="0">
            <a:schemeClr val="phClr">
              <a:tint val="100000"/>
              <a:lumMod val="100000"/>
            </a:schemeClr>
          </a:gs>
          <a:gs pos="100000">
            <a:schemeClr val="phClr">
              <a:shade val="100000"/>
              <a:lumMod val="60000"/>
            </a:schemeClr>
          </a:gs>
        </a:gsLst>
        <a:path path="circle">
          <a:fillToRect l="50000" t="20000" r="100000" b="10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9446</TotalTime>
  <Words>475</Words>
  <Application>Microsoft Office PowerPoint</Application>
  <PresentationFormat>Экран (4:3)</PresentationFormat>
  <Paragraphs>77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2_Tradeshow</vt:lpstr>
      <vt:lpstr>4_Tradeshow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User327</cp:lastModifiedBy>
  <cp:revision>820</cp:revision>
  <cp:lastPrinted>2021-11-30T05:05:06Z</cp:lastPrinted>
  <dcterms:created xsi:type="dcterms:W3CDTF">2013-03-25T09:28:04Z</dcterms:created>
  <dcterms:modified xsi:type="dcterms:W3CDTF">2023-07-26T09:29:09Z</dcterms:modified>
</cp:coreProperties>
</file>